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44"/>
  </p:notesMasterIdLst>
  <p:sldIdLst>
    <p:sldId id="293" r:id="rId5"/>
    <p:sldId id="290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96" r:id="rId15"/>
    <p:sldId id="297" r:id="rId16"/>
    <p:sldId id="298" r:id="rId17"/>
    <p:sldId id="267" r:id="rId18"/>
    <p:sldId id="299" r:id="rId19"/>
    <p:sldId id="300" r:id="rId20"/>
    <p:sldId id="301" r:id="rId21"/>
    <p:sldId id="271" r:id="rId22"/>
    <p:sldId id="302" r:id="rId23"/>
    <p:sldId id="303" r:id="rId24"/>
    <p:sldId id="304" r:id="rId25"/>
    <p:sldId id="305" r:id="rId26"/>
    <p:sldId id="276" r:id="rId27"/>
    <p:sldId id="306" r:id="rId28"/>
    <p:sldId id="307" r:id="rId29"/>
    <p:sldId id="308" r:id="rId30"/>
    <p:sldId id="309" r:id="rId31"/>
    <p:sldId id="310" r:id="rId32"/>
    <p:sldId id="282" r:id="rId33"/>
    <p:sldId id="311" r:id="rId34"/>
    <p:sldId id="312" r:id="rId35"/>
    <p:sldId id="313" r:id="rId36"/>
    <p:sldId id="314" r:id="rId37"/>
    <p:sldId id="316" r:id="rId38"/>
    <p:sldId id="317" r:id="rId39"/>
    <p:sldId id="318" r:id="rId40"/>
    <p:sldId id="319" r:id="rId41"/>
    <p:sldId id="320" r:id="rId42"/>
    <p:sldId id="292" r:id="rId43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717"/>
  </p:normalViewPr>
  <p:slideViewPr>
    <p:cSldViewPr snapToGrid="0" showGuides="1">
      <p:cViewPr varScale="1">
        <p:scale>
          <a:sx n="140" d="100"/>
          <a:sy n="140" d="100"/>
        </p:scale>
        <p:origin x="81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3f4504ff4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a3f4504ff4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f4504ff4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a3f4504ff4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9ae72d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a09ae72d3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9ae72d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a09ae72d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9ae72d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a09ae72d3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9ae72d3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a09ae72d3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f4504ff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a3f4504ff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6d32cf3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a6d32cf3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6d32cf3c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a6d32cf3c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d32cf3c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a6d32cf3c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6d32cf3c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a6d32cf3c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3f4504ff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a3f4504ff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8f41809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a8f41809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d32cf3c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a6d32cf3c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6d32cf3c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a6d32cf3c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8f41809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a8f41809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6d32cf3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a6d32cf3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ae72d3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a09ae72d3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3f4504ff4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a3f4504ff4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8f418092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a8f418092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f418092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a8f418092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8f418092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a8f418092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f4504ff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a3f4504ff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Bayes Rule provides a relationship between the conditional probability mass functions and the marginal probability mass functions of 2 random variables m and z</a:t>
            </a:r>
            <a:br>
              <a:rPr lang="en"/>
            </a:br>
            <a:r>
              <a:rPr lang="en"/>
              <a:t>joint pmf of M and Z is p(m,z)) Bayes Rule allows us to switch the order of the r.v. in the conditionals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8f418092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a8f418092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9ae72d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a09ae72d3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09ae72d3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a09ae72d3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3f4504f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a3f4504f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09ae72d3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a09ae72d3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6d32cf3c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a6d32cf3c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d32cf3c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6d32cf3c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f4504ff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3f4504ff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f4504ff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3f4504ff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9ae72d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09ae72d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669CD6-D6F5-3AA5-1997-46AB2AAD8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0298" y="4751496"/>
            <a:ext cx="2056153" cy="211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B1803B-9B8B-4F7C-4FE6-3EA9CDF4A1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72" y="4658959"/>
            <a:ext cx="789146" cy="286082"/>
          </a:xfrm>
          <a:prstGeom prst="rect">
            <a:avLst/>
          </a:prstGeom>
          <a:solidFill>
            <a:srgbClr val="203864"/>
          </a:solidFill>
          <a:ln w="38100">
            <a:solidFill>
              <a:srgbClr val="203864"/>
            </a:solidFill>
            <a:bevel/>
          </a:ln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#"/>
          <p:cNvSpPr>
            <a:spLocks noGrp="1"/>
          </p:cNvSpPr>
          <p:nvPr>
            <p:ph type="body" sz="quarter" idx="21" hasCustomPrompt="1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28" name="Agenda Item Goes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51212" y="1302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29" name="#"/>
          <p:cNvSpPr>
            <a:spLocks noGrp="1"/>
          </p:cNvSpPr>
          <p:nvPr>
            <p:ph type="body" sz="quarter" idx="23" hasCustomPrompt="1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0" name="#"/>
          <p:cNvSpPr>
            <a:spLocks noGrp="1"/>
          </p:cNvSpPr>
          <p:nvPr>
            <p:ph type="body" sz="quarter" idx="24" hasCustomPrompt="1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1" name="#"/>
          <p:cNvSpPr>
            <a:spLocks noGrp="1"/>
          </p:cNvSpPr>
          <p:nvPr>
            <p:ph type="body" sz="quarter" idx="25" hasCustomPrompt="1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2" name="#"/>
          <p:cNvSpPr>
            <a:spLocks noGrp="1"/>
          </p:cNvSpPr>
          <p:nvPr>
            <p:ph type="body" sz="quarter" idx="26" hasCustomPrompt="1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3" name="Agenda Item Goes Her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951212" y="18869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4" name="Agenda Item Goes Here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951212" y="24716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5" name="Agenda Item Goes Here"/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51212" y="30564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6" name="Agenda Item Goes Here"/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51212" y="3641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7" name="#"/>
          <p:cNvSpPr>
            <a:spLocks noGrp="1"/>
          </p:cNvSpPr>
          <p:nvPr>
            <p:ph type="body" sz="quarter" idx="31" hasCustomPrompt="1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8" name="Agenda Item Goes Here"/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5215419" y="1302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9" name="#"/>
          <p:cNvSpPr>
            <a:spLocks noGrp="1"/>
          </p:cNvSpPr>
          <p:nvPr>
            <p:ph type="body" sz="quarter" idx="33" hasCustomPrompt="1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0" name="#"/>
          <p:cNvSpPr>
            <a:spLocks noGrp="1"/>
          </p:cNvSpPr>
          <p:nvPr>
            <p:ph type="body" sz="quarter" idx="34" hasCustomPrompt="1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1" name="#"/>
          <p:cNvSpPr>
            <a:spLocks noGrp="1"/>
          </p:cNvSpPr>
          <p:nvPr>
            <p:ph type="body" sz="quarter" idx="35" hasCustomPrompt="1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2" name="#"/>
          <p:cNvSpPr>
            <a:spLocks noGrp="1"/>
          </p:cNvSpPr>
          <p:nvPr>
            <p:ph type="body" sz="quarter" idx="36" hasCustomPrompt="1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3" name="Agenda Item Goes Here"/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215419" y="18869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4" name="Agenda Item Goes Here"/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215419" y="24716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5" name="Agenda Item Goes Here"/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215419" y="30564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6" name="Agenda Item Goes Here"/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5215419" y="3641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0622-E586-D2DE-4078-88F89B610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1694-8535-36F4-00A8-7E0C3F335793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2B0F-5FF9-430F-9036-C5219EEDC5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59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3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763" cy="514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8251" y="4968542"/>
            <a:ext cx="4038600" cy="15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35175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350"/>
            <a:ext cx="6375400" cy="6572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72594-40D6-D20F-1498-EC58AD14E16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0" y="4846588"/>
            <a:ext cx="604382" cy="219101"/>
          </a:xfrm>
          <a:prstGeom prst="rect">
            <a:avLst/>
          </a:prstGeom>
          <a:solidFill>
            <a:srgbClr val="203864"/>
          </a:solidFill>
          <a:ln w="28575">
            <a:solidFill>
              <a:srgbClr val="203864"/>
            </a:solidFill>
            <a:beve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F8E4B6-C7A3-E352-6BF4-4E371AA4F6B2}"/>
              </a:ext>
            </a:extLst>
          </p:cNvPr>
          <p:cNvGrpSpPr/>
          <p:nvPr userDrawn="1"/>
        </p:nvGrpSpPr>
        <p:grpSpPr>
          <a:xfrm>
            <a:off x="1338464" y="4823714"/>
            <a:ext cx="747299" cy="270219"/>
            <a:chOff x="1197971" y="4823714"/>
            <a:chExt cx="747299" cy="2702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5004A8-F43E-AA6C-6FF5-4E6AD5EEB2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r="87396"/>
            <a:stretch/>
          </p:blipFill>
          <p:spPr>
            <a:xfrm>
              <a:off x="1197971" y="4823714"/>
              <a:ext cx="324286" cy="264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B55C8C-2AD9-2157-72BB-4E2ED33298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3043" t="18132" r="57208"/>
            <a:stretch/>
          </p:blipFill>
          <p:spPr>
            <a:xfrm>
              <a:off x="1512733" y="4829265"/>
              <a:ext cx="405821" cy="1149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D19A79-6F0B-0966-1C44-5CE174A4C6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3479" t="8691" r="32014" b="10585"/>
            <a:stretch/>
          </p:blipFill>
          <p:spPr>
            <a:xfrm>
              <a:off x="1517495" y="4906343"/>
              <a:ext cx="339055" cy="1149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C25ED-EADA-6F2F-78D2-9432C0D446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7798" t="4680" b="20917"/>
            <a:stretch/>
          </p:blipFill>
          <p:spPr>
            <a:xfrm>
              <a:off x="1512733" y="4991053"/>
              <a:ext cx="432537" cy="1028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7" r:id="rId3"/>
    <p:sldLayoutId id="2147483668" r:id="rId4"/>
  </p:sldLayoutIdLst>
  <p:transition spd="med"/>
  <p:hf hdr="0" dt="0"/>
  <p:txStyles>
    <p:titleStyle>
      <a:lvl1pPr marL="0" marR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0" marR="0" indent="1714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1pPr>
      <a:lvl2pPr marL="4572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2pPr>
      <a:lvl3pPr marL="6858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3pPr>
      <a:lvl4pPr marL="9144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4pPr>
      <a:lvl5pPr marL="1143000" marR="0" indent="-228600" algn="l" defTabSz="914377" rtl="0" eaLnBrk="1" latinLnBrk="0" hangingPunct="1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Teko Bold"/>
        </a:defRPr>
      </a:lvl5pPr>
      <a:lvl6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eaLnBrk="1" latinLnBrk="0" hangingPunct="1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B-wlatStc&amp;t=2309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ue and black logo&#10;&#10;Description automatically generated">
            <a:extLst>
              <a:ext uri="{FF2B5EF4-FFF2-40B4-BE49-F238E27FC236}">
                <a16:creationId xmlns:a16="http://schemas.microsoft.com/office/drawing/2014/main" id="{A74FC1AD-F2B0-4DC8-0C63-F1239F0706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843" y="286173"/>
            <a:ext cx="2009775" cy="3822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52EE-A7CA-5BE7-E282-FE97FB9C89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Author  | 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4478-F1D0-51A8-DE00-843723F804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717EB-9F69-FFC2-6A78-D560A50E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ERL TITLE</a:t>
            </a:r>
          </a:p>
        </p:txBody>
      </p:sp>
    </p:spTree>
    <p:extLst>
      <p:ext uri="{BB962C8B-B14F-4D97-AF65-F5344CB8AC3E}">
        <p14:creationId xmlns:p14="http://schemas.microsoft.com/office/powerpoint/2010/main" val="24085725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Occupancy Grid Mapping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173" name="Google Shape;17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Scenario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615875" y="2105350"/>
            <a:ext cx="36183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Global position of the robot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Range sensor (LiDAR scans)</a:t>
            </a:r>
            <a:endParaRPr b="1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 rot="10800000" flipH="1">
            <a:off x="516725" y="18850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4713925" y="2105350"/>
            <a:ext cx="37218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Map of explored environment with obstacles</a:t>
            </a:r>
            <a:endParaRPr b="1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70375" y="3432075"/>
            <a:ext cx="7684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Goal: Build a map of the environment </a:t>
            </a:r>
            <a:endParaRPr sz="1400" b="0" i="0" u="none" strike="noStrike" cap="none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75" y="1357700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Knowns</a:t>
            </a:r>
            <a:endParaRPr sz="2100" b="1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931950" y="1372000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Unknowns</a:t>
            </a:r>
            <a:endParaRPr sz="2100" b="1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87" name="Google Shape;187;p21"/>
          <p:cNvCxnSpPr/>
          <p:nvPr/>
        </p:nvCxnSpPr>
        <p:spPr>
          <a:xfrm rot="10800000" flipH="1">
            <a:off x="512575" y="3206825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l="10305" t="19577" r="9617" b="27724"/>
          <a:stretch/>
        </p:blipFill>
        <p:spPr>
          <a:xfrm>
            <a:off x="777998" y="4114850"/>
            <a:ext cx="1639275" cy="4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2843000" y="3987525"/>
            <a:ext cx="5977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density function for the map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given the sensor measurements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and robot positions (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from time=1 to time=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Scenario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12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394850" y="4272475"/>
            <a:ext cx="226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entire map space</a:t>
            </a:r>
            <a:endParaRPr sz="15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827075" y="2107538"/>
            <a:ext cx="1758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sensor measurements at time 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04175" y="2059350"/>
            <a:ext cx="1758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robot position at time </a:t>
            </a: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endParaRPr sz="1500" i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200" name="Google Shape;200;p22"/>
          <p:cNvGrpSpPr/>
          <p:nvPr/>
        </p:nvGrpSpPr>
        <p:grpSpPr>
          <a:xfrm rot="5400000">
            <a:off x="3444821" y="917637"/>
            <a:ext cx="2211067" cy="3796156"/>
            <a:chOff x="652975" y="1486775"/>
            <a:chExt cx="1908725" cy="3284725"/>
          </a:xfrm>
        </p:grpSpPr>
        <p:pic>
          <p:nvPicPr>
            <p:cNvPr id="201" name="Google Shape;201;p22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p22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22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22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22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2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7" name="Google Shape;207;p22"/>
          <p:cNvSpPr/>
          <p:nvPr/>
        </p:nvSpPr>
        <p:spPr>
          <a:xfrm rot="-1556081">
            <a:off x="-173731" y="-164945"/>
            <a:ext cx="6316961" cy="6378549"/>
          </a:xfrm>
          <a:prstGeom prst="pie">
            <a:avLst>
              <a:gd name="adj1" fmla="val 907026"/>
              <a:gd name="adj2" fmla="val 2249263"/>
            </a:avLst>
          </a:prstGeom>
          <a:noFill/>
          <a:ln w="38100" cap="flat" cmpd="sng">
            <a:solidFill>
              <a:srgbClr val="6FD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>
            <a:off x="1797825" y="2488300"/>
            <a:ext cx="803700" cy="482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2"/>
          <p:cNvCxnSpPr>
            <a:stCxn id="197" idx="0"/>
          </p:cNvCxnSpPr>
          <p:nvPr/>
        </p:nvCxnSpPr>
        <p:spPr>
          <a:xfrm rot="10800000">
            <a:off x="4419500" y="3898375"/>
            <a:ext cx="105600" cy="374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2"/>
          <p:cNvSpPr/>
          <p:nvPr/>
        </p:nvSpPr>
        <p:spPr>
          <a:xfrm>
            <a:off x="6251125" y="3720450"/>
            <a:ext cx="141300" cy="135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2740825" y="1765700"/>
            <a:ext cx="3654000" cy="2100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2697950" y="2890825"/>
            <a:ext cx="364200" cy="32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213" name="Google Shape;213;p22"/>
          <p:cNvCxnSpPr>
            <a:stCxn id="198" idx="1"/>
          </p:cNvCxnSpPr>
          <p:nvPr/>
        </p:nvCxnSpPr>
        <p:spPr>
          <a:xfrm flipH="1">
            <a:off x="6137675" y="2467538"/>
            <a:ext cx="689400" cy="187500"/>
          </a:xfrm>
          <a:prstGeom prst="straightConnector1">
            <a:avLst/>
          </a:prstGeom>
          <a:noFill/>
          <a:ln w="28575" cap="flat" cmpd="sng">
            <a:solidFill>
              <a:srgbClr val="6FD6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2"/>
          <p:cNvSpPr txBox="1"/>
          <p:nvPr/>
        </p:nvSpPr>
        <p:spPr>
          <a:xfrm>
            <a:off x="6858125" y="4049525"/>
            <a:ext cx="169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map grid cell</a:t>
            </a:r>
            <a:endParaRPr sz="15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15" name="Google Shape;215;p22"/>
          <p:cNvCxnSpPr>
            <a:stCxn id="214" idx="1"/>
          </p:cNvCxnSpPr>
          <p:nvPr/>
        </p:nvCxnSpPr>
        <p:spPr>
          <a:xfrm rot="10800000">
            <a:off x="6412625" y="3811925"/>
            <a:ext cx="445500" cy="4344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Grid Discretization</a:t>
            </a:r>
            <a:endParaRPr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21" name="Google Shape;221;p2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13</a:t>
            </a:fld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322200" y="2057050"/>
            <a:ext cx="2040300" cy="188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l="5177" t="4484" r="5401" b="4919"/>
          <a:stretch/>
        </p:blipFill>
        <p:spPr>
          <a:xfrm>
            <a:off x="5811950" y="2010701"/>
            <a:ext cx="2009851" cy="188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23"/>
          <p:cNvSpPr txBox="1"/>
          <p:nvPr/>
        </p:nvSpPr>
        <p:spPr>
          <a:xfrm>
            <a:off x="1102900" y="1505588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Continuous Space</a:t>
            </a:r>
            <a:endParaRPr sz="18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5577425" y="1505588"/>
            <a:ext cx="247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Discrete Space</a:t>
            </a:r>
            <a:endParaRPr sz="18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658925" y="3197475"/>
            <a:ext cx="1848000" cy="15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3582713" y="371830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3582700" y="3393675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map space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3663225" y="2194325"/>
            <a:ext cx="1848000" cy="15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023" y="2407800"/>
            <a:ext cx="1489940" cy="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3582713" y="404635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n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number of  grid cells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973" y="4172938"/>
            <a:ext cx="1436766" cy="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6">
            <a:alphaModFix/>
          </a:blip>
          <a:srcRect t="2561" b="10026"/>
          <a:stretch/>
        </p:blipFill>
        <p:spPr>
          <a:xfrm>
            <a:off x="6071900" y="4172373"/>
            <a:ext cx="1489950" cy="39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40" name="Google Shape;240;p2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14</a:t>
            </a:fld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995288" y="4468325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l="6539" t="4101" r="7074" b="5351"/>
          <a:stretch/>
        </p:blipFill>
        <p:spPr>
          <a:xfrm>
            <a:off x="995300" y="1609897"/>
            <a:ext cx="2040300" cy="192370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4"/>
          <p:cNvSpPr txBox="1">
            <a:spLocks noGrp="1"/>
          </p:cNvSpPr>
          <p:nvPr>
            <p:ph type="body" idx="1"/>
          </p:nvPr>
        </p:nvSpPr>
        <p:spPr>
          <a:xfrm>
            <a:off x="3652550" y="1601825"/>
            <a:ext cx="49938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Each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can have a binary state of 0 or 1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Free space represented by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0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Occupied space represented by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Goal: want to know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1) or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), probability of the grid cell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occupied (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1) to approximate the map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l="27815" t="27069" r="61295" b="61833"/>
          <a:stretch/>
        </p:blipFill>
        <p:spPr>
          <a:xfrm>
            <a:off x="8233076" y="2508804"/>
            <a:ext cx="257174" cy="235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l="27814" t="15377" r="61296" b="73526"/>
          <a:stretch/>
        </p:blipFill>
        <p:spPr>
          <a:xfrm>
            <a:off x="7867876" y="2181593"/>
            <a:ext cx="257174" cy="235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73" y="3691163"/>
            <a:ext cx="1489940" cy="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3671250" y="1437250"/>
            <a:ext cx="52335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Each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independent from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(where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≠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you don’t check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there is no way to know the state of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based on knowing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(where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≠ </a:t>
            </a:r>
            <a:r>
              <a:rPr lang="en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Even if you know what neighboring cell states are, you cannot predict the state of </a:t>
            </a:r>
            <a:r>
              <a:rPr lang="en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using occupancy grid mapping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Independence between cells simplifies the problem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Only need to track individual cell info, not relations/connections between cells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995288" y="4260400"/>
            <a:ext cx="204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space of one grid cell</a:t>
            </a:r>
            <a:endParaRPr sz="120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l="6539" t="4101" r="7074" b="5351"/>
          <a:stretch/>
        </p:blipFill>
        <p:spPr>
          <a:xfrm>
            <a:off x="995288" y="1437250"/>
            <a:ext cx="2040300" cy="192370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68" y="3533600"/>
            <a:ext cx="1489940" cy="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64" name="Google Shape;264;p2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103741" y="3892151"/>
            <a:ext cx="1951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- probability that this  grid cell is occupied</a:t>
            </a:r>
            <a:endParaRPr sz="120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l="3198" t="3028" r="3561" b="4370"/>
          <a:stretch/>
        </p:blipFill>
        <p:spPr>
          <a:xfrm>
            <a:off x="975358" y="1145876"/>
            <a:ext cx="2080183" cy="192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3707693" y="1145876"/>
            <a:ext cx="51366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- probability that the grid cell 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occupied, 0&lt;=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&lt;=1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Can adjust 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9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 </a:t>
            </a:r>
            <a:r>
              <a:rPr lang="en" sz="19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x</a:t>
            </a:r>
            <a:r>
              <a:rPr lang="en" sz="19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sz="19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based on: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measurements from our sensor (taken at a certain time) that detect whether there is an object occupying that space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- positions of our robot at different times (robot trajectory) that include global position coordinates and orientation of the robot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t="2561" b="10026"/>
          <a:stretch/>
        </p:blipFill>
        <p:spPr>
          <a:xfrm>
            <a:off x="1270474" y="3252663"/>
            <a:ext cx="1489950" cy="39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 and Mapping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76" name="Google Shape;276;p2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2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510825"/>
            <a:ext cx="55626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6124750" y="1540113"/>
            <a:ext cx="291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will call our pmf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6124750" y="2475538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Bayes rule (w/ cond. prob.)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124750" y="2990113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Simplify w/ Markov assumptions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6124750" y="4092125"/>
            <a:ext cx="249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Create recursive definition for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200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a label so we can reference this pmf more easily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25" y="1510825"/>
            <a:ext cx="5373511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674" y="3541125"/>
            <a:ext cx="183675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 and Mapping Complement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290" name="Google Shape;290;p2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2187600"/>
            <a:ext cx="5067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691950" y="1430975"/>
            <a:ext cx="77982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want to write a similar recursive expression for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8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= 0 |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sz="18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,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800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0:</a:t>
            </a:r>
            <a:r>
              <a:rPr lang="en" sz="18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)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5897050" y="257175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definition of a complement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5897050" y="3244475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recursive definition for γ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found on previous slide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Odds Function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01" name="Google Shape;301;p2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19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5897050" y="217815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Apply definition of a complement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5897050" y="3244475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Expand using relations from previous two slides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5897050" y="1634025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Define a function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=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(E) / (1 -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(E))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5897050" y="2711300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relations from previous two slides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5897050" y="3995434"/>
            <a:ext cx="26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Recursive definition for 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</a:t>
            </a:r>
            <a:b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| 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x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) is the updating factor</a:t>
            </a:r>
            <a:endParaRPr sz="12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037634"/>
            <a:ext cx="4952683" cy="3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7706A-40E6-F46E-D096-10CCAF318F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FC6F-3674-B145-8267-80F6D4942F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Template Layouts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F0B11-582F-4402-DD1A-ED911B1139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82E20-7C4C-23EB-F4D9-9D90B8455D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4C7466-DA43-76BA-E1B4-E54DEF02EB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A70F1-CF11-2DD1-553F-460FDFBFB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FD8289-7F0E-C1E8-691F-E8CE6F23A1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Campus Sub-brand Logos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1EC04-F16A-E837-203D-29E8E95C9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2F5A7E-A941-009D-F0A7-BA3EDAEAE6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1212" y="3056420"/>
            <a:ext cx="4166888" cy="395288"/>
          </a:xfrm>
        </p:spPr>
        <p:txBody>
          <a:bodyPr>
            <a:normAutofit/>
          </a:bodyPr>
          <a:lstStyle/>
          <a:p>
            <a:r>
              <a:rPr lang="en-US" dirty="0"/>
              <a:t>PowerPoint vs Keynote vs Google Slides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39A02A-6630-B800-C550-D88C4FE943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Slide Examples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A5EA996-87FE-AC8F-39DE-344426C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0F4887C-6453-D97A-1EBA-DF6B45EB260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DF27DA6-DEEB-F603-6AEF-C16AB45849E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12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Log-Odds Function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20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207800" y="1985113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definition of σ(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from prev slide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00" y="1620375"/>
            <a:ext cx="5592249" cy="2043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6207800" y="2591638"/>
            <a:ext cx="31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Recursive definition of λ(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6207800" y="3119100"/>
            <a:ext cx="26754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Explicit definition of λ(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where λ(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is the log-odds of the initial probability of 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occupied before any measurements 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Mapping and Log-Odds Update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l="10213" t="13035" r="6888" b="36101"/>
          <a:stretch/>
        </p:blipFill>
        <p:spPr>
          <a:xfrm>
            <a:off x="985850" y="1810950"/>
            <a:ext cx="2850350" cy="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l="8629" t="55776" r="8472" b="13713"/>
          <a:stretch/>
        </p:blipFill>
        <p:spPr>
          <a:xfrm>
            <a:off x="985850" y="3597800"/>
            <a:ext cx="2850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/>
        </p:nvSpPr>
        <p:spPr>
          <a:xfrm>
            <a:off x="4103100" y="1721200"/>
            <a:ext cx="44694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Here we simplify notation by defining λ</a:t>
            </a:r>
            <a:r>
              <a:rPr lang="en" sz="16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</a:t>
            </a:r>
            <a:endParaRPr sz="1600" i="1" baseline="-250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rewrite the recursive definition of our log-odds function here.</a:t>
            </a:r>
            <a:b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b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want to determine how to calculate the change in λ</a:t>
            </a:r>
            <a:r>
              <a:rPr lang="en" sz="1600" i="1" baseline="-25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i,t </a:t>
            </a: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(update from previous log-odds to new log-odds)</a:t>
            </a: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Inverse Sensor Model Concept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35" name="Google Shape;335;p3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22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l="1133" t="10863" r="1124" b="11928"/>
          <a:stretch/>
        </p:blipFill>
        <p:spPr>
          <a:xfrm>
            <a:off x="1341238" y="2372950"/>
            <a:ext cx="6461525" cy="7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1286445" y="1438588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True Positive 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an occupied cell when the cell is occupied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660863" y="1436913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False Positive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an occupied cell when the cell is free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1409275" y="3123062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False Negative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 free cell when the cell is occupied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627375" y="3123062"/>
            <a:ext cx="3141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True Negative</a:t>
            </a:r>
            <a:b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- sensor detects a free cell when the cell is free</a:t>
            </a:r>
            <a:endParaRPr sz="16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1341250" y="4125525"/>
            <a:ext cx="6428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can define our sensor model by defining these four probability values, can be obtained experimentally or defined theoretically.</a:t>
            </a:r>
            <a:endParaRPr sz="16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Inverse Sensor Model (Log-odds Update)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48" name="Google Shape;348;p3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23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3896225" y="172000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Use definition of 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from “Mapping &amp; Odds Function”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489400"/>
            <a:ext cx="2786033" cy="30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3896225" y="217815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Expand with Bayes Rule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3896225" y="3155650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Simplify with Markov assumption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3896225" y="4476075"/>
            <a:ext cx="42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Substitute with previous definition of λ(</a:t>
            </a:r>
            <a:r>
              <a:rPr lang="en" sz="12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2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3896225" y="1289475"/>
            <a:ext cx="502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2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2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tells us how likely our  measurement if we know the map occupancy state and robot position</a:t>
            </a:r>
            <a:endParaRPr sz="120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Mapping Summary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61" name="Google Shape;361;p3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2" name="Google Shape;362;p3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49" y="2375592"/>
            <a:ext cx="49720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707225" y="3262845"/>
            <a:ext cx="7961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start with some initial λ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0,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, then we can use this relation to update the λ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(log-odds value of map cell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for every time step until we reach λ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i,</a:t>
            </a:r>
            <a:r>
              <a:rPr lang="en" sz="16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528550" y="1097521"/>
            <a:ext cx="7961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We have now rewritten the recursive relationship in a more useful form. 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 previous form included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g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|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, </a:t>
            </a:r>
            <a:r>
              <a:rPr lang="en" sz="16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), which depends on knowing the state of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b="1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b="1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 exact value we are trying to determine.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Initial Log-Odds Value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71" name="Google Shape;371;p3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3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327725" y="2385154"/>
            <a:ext cx="3695400" cy="1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have no information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endParaRPr sz="15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then we can choose to assume there is equal likelihood of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occupied and of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free.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= 0</a:t>
            </a:r>
            <a:endParaRPr sz="15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713" y="2791900"/>
            <a:ext cx="4138150" cy="6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270428" y="1530004"/>
            <a:ext cx="7961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What is the initial log-odds value of the cell 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before we have taken any measurements with our robot?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328775" y="3593809"/>
            <a:ext cx="79617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are optimistic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being occupied (without measuring anything), then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can be greater than 0. If we are optimistic about cell </a:t>
            </a:r>
            <a:r>
              <a:rPr lang="en" sz="15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5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being free, then 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λ(</a:t>
            </a:r>
            <a:r>
              <a:rPr lang="en" sz="16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6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can be less than 0.</a:t>
            </a:r>
            <a:endParaRPr sz="1500" i="1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Implementation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26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as Log-Odds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388" name="Google Shape;388;p3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3">
            <a:alphaModFix/>
          </a:blip>
          <a:srcRect b="7689"/>
          <a:stretch/>
        </p:blipFill>
        <p:spPr>
          <a:xfrm>
            <a:off x="4199486" y="3167764"/>
            <a:ext cx="3400426" cy="82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14229"/>
          <a:stretch/>
        </p:blipFill>
        <p:spPr>
          <a:xfrm>
            <a:off x="4614688" y="2015560"/>
            <a:ext cx="3620924" cy="7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877700" y="4147250"/>
            <a:ext cx="7852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Using log-odds instead of probabilities removes the potential rounding errors for floats close to 0 or 1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1002700" y="1441675"/>
            <a:ext cx="27042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➝ Log-odds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711" y="1993499"/>
            <a:ext cx="2954175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4965700" y="1441675"/>
            <a:ext cx="3093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➝ Probability</a:t>
            </a:r>
            <a:endParaRPr sz="20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877700" y="3132625"/>
            <a:ext cx="3400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itter"/>
              <a:buChar char="●"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l(x)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 (-inf, inf)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itter"/>
              <a:buChar char="●"/>
            </a:pP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</a:t>
            </a:r>
            <a:r>
              <a:rPr lang="en" sz="1800" i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p(x)</a:t>
            </a:r>
            <a:r>
              <a:rPr lang="en" sz="18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: [0,1]</a:t>
            </a:r>
            <a:endParaRPr sz="180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Introduction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3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body" idx="1"/>
          </p:nvPr>
        </p:nvSpPr>
        <p:spPr>
          <a:xfrm>
            <a:off x="3542600" y="1426088"/>
            <a:ext cx="4862100" cy="3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Describes a way to take a continuous line segment/vector and graphically represent it using pixels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Helpful for mapping because we take a LiDAR ray (continuous line segment) and want to know which grid cells (pixels) it passes through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05" name="Google Shape;405;p38"/>
          <p:cNvGrpSpPr/>
          <p:nvPr/>
        </p:nvGrpSpPr>
        <p:grpSpPr>
          <a:xfrm>
            <a:off x="899821" y="1495033"/>
            <a:ext cx="2244088" cy="3274213"/>
            <a:chOff x="652975" y="1486775"/>
            <a:chExt cx="1908725" cy="3284725"/>
          </a:xfrm>
        </p:grpSpPr>
        <p:pic>
          <p:nvPicPr>
            <p:cNvPr id="406" name="Google Shape;406;p38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7" name="Google Shape;407;p38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38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8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8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8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Intuition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29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body" idx="1"/>
          </p:nvPr>
        </p:nvSpPr>
        <p:spPr>
          <a:xfrm>
            <a:off x="3806825" y="1347725"/>
            <a:ext cx="48621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For every 1 unit increase in y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Which x-value 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or 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+1) is closer to the continuous value y(x)? 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is closer to y(x), choose (x, y) as our pixel, otherwise choose 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+1, y) as our pixel.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Keep repeating until we reach end point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72550" y="1586536"/>
            <a:ext cx="2881425" cy="3042564"/>
            <a:chOff x="3915200" y="1661086"/>
            <a:chExt cx="2881425" cy="3042564"/>
          </a:xfrm>
        </p:grpSpPr>
        <p:pic>
          <p:nvPicPr>
            <p:cNvPr id="421" name="Google Shape;421;p39"/>
            <p:cNvPicPr preferRelativeResize="0"/>
            <p:nvPr/>
          </p:nvPicPr>
          <p:blipFill rotWithShape="1">
            <a:blip r:embed="rId3">
              <a:alphaModFix amt="72000"/>
            </a:blip>
            <a:srcRect l="835" t="10365" r="855" b="658"/>
            <a:stretch/>
          </p:blipFill>
          <p:spPr>
            <a:xfrm>
              <a:off x="3915200" y="1661086"/>
              <a:ext cx="2881425" cy="3042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9"/>
            <p:cNvSpPr/>
            <p:nvPr/>
          </p:nvSpPr>
          <p:spPr>
            <a:xfrm>
              <a:off x="6003375" y="19035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23" name="Google Shape;423;p39"/>
            <p:cNvCxnSpPr>
              <a:endCxn id="422" idx="7"/>
            </p:cNvCxnSpPr>
            <p:nvPr/>
          </p:nvCxnSpPr>
          <p:spPr>
            <a:xfrm rot="10800000" flipH="1">
              <a:off x="4292181" y="1925731"/>
              <a:ext cx="1842300" cy="2418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" name="Google Shape;424;p39"/>
            <p:cNvSpPr/>
            <p:nvPr/>
          </p:nvSpPr>
          <p:spPr>
            <a:xfrm>
              <a:off x="4208275" y="4289625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5" name="Google Shape;425;p39"/>
            <p:cNvSpPr txBox="1"/>
            <p:nvPr/>
          </p:nvSpPr>
          <p:spPr>
            <a:xfrm>
              <a:off x="4292175" y="428962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6" name="Google Shape;426;p39"/>
            <p:cNvSpPr txBox="1"/>
            <p:nvPr/>
          </p:nvSpPr>
          <p:spPr>
            <a:xfrm>
              <a:off x="6134475" y="19035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(6,8)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91550" y="398697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591550" y="36401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944963" y="33005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308350" y="29680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670450" y="26265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670450" y="22910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Background</a:t>
            </a:r>
            <a:endParaRPr sz="2800" i="1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Scenarios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38" name="Google Shape;438;p4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30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 amt="72000"/>
          </a:blip>
          <a:srcRect l="835" t="10365" r="855" b="658"/>
          <a:stretch/>
        </p:blipFill>
        <p:spPr>
          <a:xfrm>
            <a:off x="850275" y="1557600"/>
            <a:ext cx="2550225" cy="2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/>
          <p:nvPr/>
        </p:nvSpPr>
        <p:spPr>
          <a:xfrm>
            <a:off x="2698428" y="1777284"/>
            <a:ext cx="135900" cy="13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442" name="Google Shape;442;p40"/>
          <p:cNvCxnSpPr>
            <a:endCxn id="441" idx="7"/>
          </p:cNvCxnSpPr>
          <p:nvPr/>
        </p:nvCxnSpPr>
        <p:spPr>
          <a:xfrm rot="10800000" flipH="1">
            <a:off x="1183926" y="1797449"/>
            <a:ext cx="1630500" cy="21921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0"/>
          <p:cNvSpPr/>
          <p:nvPr/>
        </p:nvSpPr>
        <p:spPr>
          <a:xfrm>
            <a:off x="1109663" y="3939672"/>
            <a:ext cx="135900" cy="13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1183919" y="3939672"/>
            <a:ext cx="485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(1,1)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2814448" y="1777275"/>
            <a:ext cx="548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(6,8)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1448883" y="3665400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1448883" y="3351095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1761673" y="3043293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2083292" y="2741970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2403771" y="2432536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2403771" y="2128472"/>
            <a:ext cx="843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452" name="Google Shape;452;p40"/>
          <p:cNvGrpSpPr/>
          <p:nvPr/>
        </p:nvGrpSpPr>
        <p:grpSpPr>
          <a:xfrm>
            <a:off x="5016938" y="2070878"/>
            <a:ext cx="2779995" cy="2259287"/>
            <a:chOff x="3849050" y="2051825"/>
            <a:chExt cx="3058300" cy="2545675"/>
          </a:xfrm>
        </p:grpSpPr>
        <p:pic>
          <p:nvPicPr>
            <p:cNvPr id="453" name="Google Shape;453;p40"/>
            <p:cNvPicPr preferRelativeResize="0"/>
            <p:nvPr/>
          </p:nvPicPr>
          <p:blipFill rotWithShape="1">
            <a:blip r:embed="rId4">
              <a:alphaModFix amt="69000"/>
            </a:blip>
            <a:srcRect l="2831" t="3857" r="3085" b="3188"/>
            <a:stretch/>
          </p:blipFill>
          <p:spPr>
            <a:xfrm>
              <a:off x="3849050" y="2051825"/>
              <a:ext cx="3058300" cy="25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0"/>
            <p:cNvSpPr/>
            <p:nvPr/>
          </p:nvSpPr>
          <p:spPr>
            <a:xfrm>
              <a:off x="6511200" y="23449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55" name="Google Shape;455;p40"/>
            <p:cNvCxnSpPr>
              <a:stCxn id="456" idx="3"/>
            </p:cNvCxnSpPr>
            <p:nvPr/>
          </p:nvCxnSpPr>
          <p:spPr>
            <a:xfrm rot="10800000" flipH="1">
              <a:off x="4139269" y="2417069"/>
              <a:ext cx="2449500" cy="18771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6" name="Google Shape;456;p40"/>
            <p:cNvSpPr/>
            <p:nvPr/>
          </p:nvSpPr>
          <p:spPr>
            <a:xfrm>
              <a:off x="4116775" y="41646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7" name="Google Shape;457;p40"/>
            <p:cNvSpPr txBox="1"/>
            <p:nvPr/>
          </p:nvSpPr>
          <p:spPr>
            <a:xfrm>
              <a:off x="4256425" y="42039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8" name="Google Shape;458;p40"/>
            <p:cNvSpPr txBox="1"/>
            <p:nvPr/>
          </p:nvSpPr>
          <p:spPr>
            <a:xfrm>
              <a:off x="6358650" y="244605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(8,6)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8322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84217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5184888" y="34567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5521525" y="30898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851450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202975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65" name="Google Shape;465;p40"/>
          <p:cNvSpPr txBox="1"/>
          <p:nvPr/>
        </p:nvSpPr>
        <p:spPr>
          <a:xfrm>
            <a:off x="443925" y="4439225"/>
            <a:ext cx="381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 &gt; 1, want to increment by y and compare x values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4572000" y="4439225"/>
            <a:ext cx="381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 &lt; 1, want to increment by x and compare y values</a:t>
            </a:r>
            <a:endParaRPr sz="12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3744550" y="1354650"/>
            <a:ext cx="4992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In general, the x or y direction with the greater change is used as the increment by 1 direction.</a:t>
            </a:r>
            <a:endParaRPr sz="15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41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31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body" idx="1"/>
          </p:nvPr>
        </p:nvSpPr>
        <p:spPr>
          <a:xfrm>
            <a:off x="3806825" y="1347725"/>
            <a:ext cx="48621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Algorithm Bresenham (x1, y1, x2, y2) {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x = x1; y = y1;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dx = x2 - x1; dy = y2 - y1;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p = 2*dx - 2*dy			</a:t>
            </a:r>
            <a:r>
              <a:rPr lang="en" sz="11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// indicates the closer y value</a:t>
            </a:r>
            <a:br>
              <a:rPr lang="en" sz="11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while ( x &lt; x2) {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add (x,y) to pixel_list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x++;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if ( p&lt;0 )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p = p + 2*dy;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else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p = p + 2*dy - 2*dx;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		y++;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}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}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	</a:t>
            </a:r>
            <a:endParaRPr sz="16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1269497" y="4135009"/>
            <a:ext cx="190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Bresenham (1,1,8,6)</a:t>
            </a:r>
            <a:endParaRPr sz="1500" u="none" strike="noStrike" cap="none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477" name="Google Shape;477;p41"/>
          <p:cNvGrpSpPr/>
          <p:nvPr/>
        </p:nvGrpSpPr>
        <p:grpSpPr>
          <a:xfrm>
            <a:off x="830200" y="1930028"/>
            <a:ext cx="2779995" cy="2259287"/>
            <a:chOff x="3849050" y="2051825"/>
            <a:chExt cx="3058300" cy="2545675"/>
          </a:xfrm>
        </p:grpSpPr>
        <p:pic>
          <p:nvPicPr>
            <p:cNvPr id="478" name="Google Shape;478;p41"/>
            <p:cNvPicPr preferRelativeResize="0"/>
            <p:nvPr/>
          </p:nvPicPr>
          <p:blipFill rotWithShape="1">
            <a:blip r:embed="rId3">
              <a:alphaModFix amt="69000"/>
            </a:blip>
            <a:srcRect l="2831" t="3857" r="3085" b="3188"/>
            <a:stretch/>
          </p:blipFill>
          <p:spPr>
            <a:xfrm>
              <a:off x="3849050" y="2051825"/>
              <a:ext cx="3058300" cy="25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41"/>
            <p:cNvSpPr/>
            <p:nvPr/>
          </p:nvSpPr>
          <p:spPr>
            <a:xfrm>
              <a:off x="6511200" y="23449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480" name="Google Shape;480;p41"/>
            <p:cNvCxnSpPr>
              <a:stCxn id="481" idx="3"/>
            </p:cNvCxnSpPr>
            <p:nvPr/>
          </p:nvCxnSpPr>
          <p:spPr>
            <a:xfrm rot="10800000" flipH="1">
              <a:off x="4139269" y="2417069"/>
              <a:ext cx="2449500" cy="18771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Google Shape;481;p41"/>
            <p:cNvSpPr/>
            <p:nvPr/>
          </p:nvSpPr>
          <p:spPr>
            <a:xfrm>
              <a:off x="4116775" y="41646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2" name="Google Shape;482;p41"/>
            <p:cNvSpPr txBox="1"/>
            <p:nvPr/>
          </p:nvSpPr>
          <p:spPr>
            <a:xfrm>
              <a:off x="4256425" y="42039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83" name="Google Shape;483;p41"/>
            <p:cNvSpPr txBox="1"/>
            <p:nvPr/>
          </p:nvSpPr>
          <p:spPr>
            <a:xfrm>
              <a:off x="6358650" y="244605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(8,6)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48322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4842175" y="38409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184888" y="34567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521525" y="30898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851450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202975" y="27394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 Notes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495" name="Google Shape;495;p42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42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32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97" name="Google Shape;497;p42"/>
          <p:cNvSpPr txBox="1">
            <a:spLocks noGrp="1"/>
          </p:cNvSpPr>
          <p:nvPr>
            <p:ph type="body" idx="1"/>
          </p:nvPr>
        </p:nvSpPr>
        <p:spPr>
          <a:xfrm>
            <a:off x="354575" y="1000066"/>
            <a:ext cx="79101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Where did the derivation of </a:t>
            </a:r>
            <a:r>
              <a:rPr lang="en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come from? </a:t>
            </a:r>
            <a:r>
              <a:rPr lang="en" u="sng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Remember we can find the closer value by plugging in y(x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) and y(x</a:t>
            </a:r>
            <a:r>
              <a:rPr lang="en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+1) and pick the closer one found from y = mx+b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Derivation comes from manipulation of y=mx+b and m = y/x —&gt; why manipulate? To avoid using floats (calculation inaccuracies, more expensive operations)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How would you use Bresenham’s algorithm for vectors in different quadrants? 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E.g. positive dx and positive dy vs. negative dx and positive dy scenarios</a:t>
            </a:r>
            <a:endParaRPr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Mapping Pseudocode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03" name="Google Shape;503;p43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Google Shape;504;p43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33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05" name="Google Shape;5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127666"/>
            <a:ext cx="8185449" cy="327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"/>
          <p:cNvSpPr txBox="1">
            <a:spLocks noGrp="1"/>
          </p:cNvSpPr>
          <p:nvPr>
            <p:ph type="title"/>
          </p:nvPr>
        </p:nvSpPr>
        <p:spPr>
          <a:xfrm>
            <a:off x="983175" y="1029300"/>
            <a:ext cx="62271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 dirty="0">
                <a:solidFill>
                  <a:schemeClr val="tx1"/>
                </a:solidFill>
                <a:latin typeface="Pridi Medium"/>
                <a:ea typeface="Pridi Medium"/>
                <a:cs typeface="Pridi Medium"/>
                <a:sym typeface="Pridi Medium"/>
              </a:rPr>
              <a:t>Occupancy Grid Mapping Examples</a:t>
            </a:r>
            <a:endParaRPr sz="2800" i="1" dirty="0">
              <a:solidFill>
                <a:schemeClr val="tx1"/>
              </a:solidFill>
              <a:latin typeface="Pridi Light"/>
              <a:ea typeface="Pridi Light"/>
              <a:cs typeface="Pridi Light"/>
              <a:sym typeface="Pridi Light"/>
            </a:endParaRPr>
          </a:p>
        </p:txBody>
      </p:sp>
      <p:sp>
        <p:nvSpPr>
          <p:cNvPr id="520" name="Google Shape;520;p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34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</a:t>
            </a:r>
            <a:endParaRPr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26" name="Google Shape;526;p4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46"/>
          <p:cNvSpPr txBox="1"/>
          <p:nvPr/>
        </p:nvSpPr>
        <p:spPr>
          <a:xfrm>
            <a:off x="4954325" y="4310491"/>
            <a:ext cx="3714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Fig.2.2 Occupancy grid map from sample data</a:t>
            </a:r>
            <a:endParaRPr sz="1400" b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28" name="Google Shape;528;p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29" name="Google Shape;529;p46"/>
          <p:cNvGrpSpPr/>
          <p:nvPr/>
        </p:nvGrpSpPr>
        <p:grpSpPr>
          <a:xfrm>
            <a:off x="4829275" y="1511950"/>
            <a:ext cx="3918249" cy="2729850"/>
            <a:chOff x="4572000" y="1511950"/>
            <a:chExt cx="3918249" cy="2729850"/>
          </a:xfrm>
        </p:grpSpPr>
        <p:pic>
          <p:nvPicPr>
            <p:cNvPr id="530" name="Google Shape;530;p46"/>
            <p:cNvPicPr preferRelativeResize="0"/>
            <p:nvPr/>
          </p:nvPicPr>
          <p:blipFill rotWithShape="1">
            <a:blip r:embed="rId3">
              <a:alphaModFix/>
            </a:blip>
            <a:srcRect l="4791" t="6182" r="6484" b="2634"/>
            <a:stretch/>
          </p:blipFill>
          <p:spPr>
            <a:xfrm>
              <a:off x="4572000" y="1511950"/>
              <a:ext cx="3541426" cy="272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46"/>
            <p:cNvPicPr preferRelativeResize="0"/>
            <p:nvPr/>
          </p:nvPicPr>
          <p:blipFill rotWithShape="1">
            <a:blip r:embed="rId4">
              <a:alphaModFix/>
            </a:blip>
            <a:srcRect l="77256" t="6563" r="10947" b="2403"/>
            <a:stretch/>
          </p:blipFill>
          <p:spPr>
            <a:xfrm>
              <a:off x="8019350" y="1511950"/>
              <a:ext cx="470899" cy="272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46"/>
          <p:cNvPicPr preferRelativeResize="0"/>
          <p:nvPr/>
        </p:nvPicPr>
        <p:blipFill rotWithShape="1">
          <a:blip r:embed="rId5">
            <a:alphaModFix/>
          </a:blip>
          <a:srcRect r="-2019" b="28916"/>
          <a:stretch/>
        </p:blipFill>
        <p:spPr>
          <a:xfrm>
            <a:off x="670800" y="1511950"/>
            <a:ext cx="3918250" cy="2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6"/>
          <p:cNvSpPr txBox="1"/>
          <p:nvPr/>
        </p:nvSpPr>
        <p:spPr>
          <a:xfrm>
            <a:off x="549400" y="4241800"/>
            <a:ext cx="3965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Fig.2.1 Occupancy grid map 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Occupancy Grid Map Simulation</a:t>
            </a:r>
            <a:endParaRPr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39" name="Google Shape;539;p4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47"/>
          <p:cNvSpPr txBox="1"/>
          <p:nvPr/>
        </p:nvSpPr>
        <p:spPr>
          <a:xfrm>
            <a:off x="4766075" y="4547350"/>
            <a:ext cx="3541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</a:t>
            </a:r>
            <a:r>
              <a:rPr lang="en" sz="14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2.4 </a:t>
            </a: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Log-odds map from example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207409" y="4364350"/>
            <a:ext cx="3541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Fig.2.3 Simulation Example</a:t>
            </a:r>
            <a:endParaRPr sz="1400" b="0" i="0" u="none" strike="noStrike" cap="none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2" name="Google Shape;542;p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438" y="1397675"/>
            <a:ext cx="3282731" cy="3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/>
          <p:cNvPicPr preferRelativeResize="0"/>
          <p:nvPr/>
        </p:nvPicPr>
        <p:blipFill rotWithShape="1">
          <a:blip r:embed="rId4">
            <a:alphaModFix/>
          </a:blip>
          <a:srcRect t="4297" r="8998"/>
          <a:stretch/>
        </p:blipFill>
        <p:spPr>
          <a:xfrm>
            <a:off x="4572000" y="1397700"/>
            <a:ext cx="3929650" cy="30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9"/>
          <p:cNvPicPr preferRelativeResize="0"/>
          <p:nvPr/>
        </p:nvPicPr>
        <p:blipFill rotWithShape="1">
          <a:blip r:embed="rId3">
            <a:alphaModFix amt="72000"/>
          </a:blip>
          <a:srcRect l="835" t="10365" r="855" b="658"/>
          <a:stretch/>
        </p:blipFill>
        <p:spPr>
          <a:xfrm>
            <a:off x="3915200" y="1661086"/>
            <a:ext cx="2881425" cy="3042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Bresenham’s Algorithm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57" name="Google Shape;557;p4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8" name="Google Shape;558;p4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59" name="Google Shape;559;p49"/>
          <p:cNvGrpSpPr/>
          <p:nvPr/>
        </p:nvGrpSpPr>
        <p:grpSpPr>
          <a:xfrm>
            <a:off x="669250" y="1660650"/>
            <a:ext cx="2881425" cy="3043000"/>
            <a:chOff x="669250" y="1660650"/>
            <a:chExt cx="2881425" cy="3043000"/>
          </a:xfrm>
        </p:grpSpPr>
        <p:pic>
          <p:nvPicPr>
            <p:cNvPr id="560" name="Google Shape;560;p49"/>
            <p:cNvPicPr preferRelativeResize="0"/>
            <p:nvPr/>
          </p:nvPicPr>
          <p:blipFill rotWithShape="1">
            <a:blip r:embed="rId4">
              <a:alphaModFix amt="69000"/>
            </a:blip>
            <a:srcRect l="2506" t="1851" r="1450" b="2206"/>
            <a:stretch/>
          </p:blipFill>
          <p:spPr>
            <a:xfrm>
              <a:off x="669250" y="1660650"/>
              <a:ext cx="2881425" cy="30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2757425" y="1903500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562" name="Google Shape;562;p49"/>
            <p:cNvCxnSpPr>
              <a:endCxn id="561" idx="7"/>
            </p:cNvCxnSpPr>
            <p:nvPr/>
          </p:nvCxnSpPr>
          <p:spPr>
            <a:xfrm rot="10800000" flipH="1">
              <a:off x="1046231" y="1925731"/>
              <a:ext cx="1842300" cy="2418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3" name="Google Shape;563;p49"/>
            <p:cNvSpPr/>
            <p:nvPr/>
          </p:nvSpPr>
          <p:spPr>
            <a:xfrm>
              <a:off x="962325" y="4289625"/>
              <a:ext cx="153600" cy="15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4" name="Google Shape;564;p49"/>
            <p:cNvSpPr txBox="1"/>
            <p:nvPr/>
          </p:nvSpPr>
          <p:spPr>
            <a:xfrm>
              <a:off x="1046225" y="428962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(1,1)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65" name="Google Shape;565;p49"/>
            <p:cNvSpPr txBox="1"/>
            <p:nvPr/>
          </p:nvSpPr>
          <p:spPr>
            <a:xfrm>
              <a:off x="2888525" y="1903500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1200" b="1">
                  <a:solidFill>
                    <a:schemeClr val="tx1"/>
                  </a:solidFill>
                  <a:latin typeface="Bitter"/>
                  <a:ea typeface="Bitter"/>
                  <a:cs typeface="Bitter"/>
                  <a:sym typeface="Bitter"/>
                </a:rPr>
                <a:t>(6,8)</a:t>
              </a:r>
              <a:endParaRPr sz="1200" b="1" u="none" strike="noStrike" cap="none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1345600" y="398697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1345600" y="36401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1699013" y="33005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2062400" y="296800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2424500" y="2626550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2424500" y="2291025"/>
              <a:ext cx="95100" cy="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72" name="Google Shape;572;p49"/>
          <p:cNvSpPr/>
          <p:nvPr/>
        </p:nvSpPr>
        <p:spPr>
          <a:xfrm>
            <a:off x="6003375" y="1903500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573" name="Google Shape;573;p49"/>
          <p:cNvCxnSpPr>
            <a:endCxn id="572" idx="7"/>
          </p:cNvCxnSpPr>
          <p:nvPr/>
        </p:nvCxnSpPr>
        <p:spPr>
          <a:xfrm rot="10800000" flipH="1">
            <a:off x="4292181" y="1925731"/>
            <a:ext cx="1842300" cy="2418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49"/>
          <p:cNvSpPr/>
          <p:nvPr/>
        </p:nvSpPr>
        <p:spPr>
          <a:xfrm>
            <a:off x="4208275" y="4289625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4292175" y="42896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(1,1)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6134475" y="19035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(6,8)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7" name="Google Shape;577;p49"/>
          <p:cNvSpPr/>
          <p:nvPr/>
        </p:nvSpPr>
        <p:spPr>
          <a:xfrm>
            <a:off x="4591550" y="3986975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8" name="Google Shape;578;p49"/>
          <p:cNvSpPr/>
          <p:nvPr/>
        </p:nvSpPr>
        <p:spPr>
          <a:xfrm>
            <a:off x="4591550" y="364015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9" name="Google Shape;579;p49"/>
          <p:cNvSpPr/>
          <p:nvPr/>
        </p:nvSpPr>
        <p:spPr>
          <a:xfrm>
            <a:off x="4944963" y="330050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5308350" y="296800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5670450" y="2626550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5670450" y="2291025"/>
            <a:ext cx="951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Sensor Model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588" name="Google Shape;588;p50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38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3164475" y="1486775"/>
            <a:ext cx="5053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Models allow us to connect our specific robot behaviors/attributes to the general algorithm.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591" name="Google Shape;591;p50"/>
          <p:cNvGrpSpPr/>
          <p:nvPr/>
        </p:nvGrpSpPr>
        <p:grpSpPr>
          <a:xfrm>
            <a:off x="652975" y="1486775"/>
            <a:ext cx="1908725" cy="3284725"/>
            <a:chOff x="652975" y="1486775"/>
            <a:chExt cx="1908725" cy="3284725"/>
          </a:xfrm>
        </p:grpSpPr>
        <p:pic>
          <p:nvPicPr>
            <p:cNvPr id="592" name="Google Shape;592;p50"/>
            <p:cNvPicPr preferRelativeResize="0"/>
            <p:nvPr/>
          </p:nvPicPr>
          <p:blipFill rotWithShape="1">
            <a:blip r:embed="rId3">
              <a:alphaModFix/>
            </a:blip>
            <a:srcRect l="8935" t="5856" r="12479" b="5944"/>
            <a:stretch/>
          </p:blipFill>
          <p:spPr>
            <a:xfrm>
              <a:off x="652975" y="1486775"/>
              <a:ext cx="1908725" cy="328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3" name="Google Shape;593;p50"/>
            <p:cNvCxnSpPr/>
            <p:nvPr/>
          </p:nvCxnSpPr>
          <p:spPr>
            <a:xfrm rot="10800000">
              <a:off x="1451550" y="1807100"/>
              <a:ext cx="356700" cy="26382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50"/>
            <p:cNvCxnSpPr/>
            <p:nvPr/>
          </p:nvCxnSpPr>
          <p:spPr>
            <a:xfrm rot="10800000">
              <a:off x="1597275" y="1772200"/>
              <a:ext cx="2160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50"/>
            <p:cNvCxnSpPr/>
            <p:nvPr/>
          </p:nvCxnSpPr>
          <p:spPr>
            <a:xfrm rot="10800000" flipH="1">
              <a:off x="1813275" y="1767175"/>
              <a:ext cx="311400" cy="2672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50"/>
            <p:cNvCxnSpPr/>
            <p:nvPr/>
          </p:nvCxnSpPr>
          <p:spPr>
            <a:xfrm rot="10800000">
              <a:off x="1753125" y="1736875"/>
              <a:ext cx="70200" cy="27024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50"/>
            <p:cNvCxnSpPr/>
            <p:nvPr/>
          </p:nvCxnSpPr>
          <p:spPr>
            <a:xfrm rot="10800000" flipH="1">
              <a:off x="1823325" y="1747000"/>
              <a:ext cx="115500" cy="2697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8" name="Google Shape;598;p50"/>
          <p:cNvSpPr txBox="1"/>
          <p:nvPr/>
        </p:nvSpPr>
        <p:spPr>
          <a:xfrm>
            <a:off x="3164475" y="3158775"/>
            <a:ext cx="56010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x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(robot positions) and 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z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(sensor measurements) used to update </a:t>
            </a:r>
            <a:r>
              <a:rPr lang="en" sz="1800" b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</a:t>
            </a:r>
            <a:r>
              <a:rPr lang="en" sz="1800" i="1" baseline="-250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" sz="1800" i="1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(any grid cell).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baseline="-250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Things that can affect chosen sensor model: type of sensor (e.g. LiDAR), sensor position on robot, etc.</a:t>
            </a:r>
            <a:endParaRPr sz="1800" dirty="0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99" name="Google Shape;599;p50"/>
          <p:cNvPicPr preferRelativeResize="0"/>
          <p:nvPr/>
        </p:nvPicPr>
        <p:blipFill rotWithShape="1">
          <a:blip r:embed="rId4">
            <a:alphaModFix/>
          </a:blip>
          <a:srcRect t="83493" r="18467"/>
          <a:stretch/>
        </p:blipFill>
        <p:spPr>
          <a:xfrm>
            <a:off x="3223028" y="2297250"/>
            <a:ext cx="3354119" cy="7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0"/>
          <p:cNvPicPr preferRelativeResize="0"/>
          <p:nvPr/>
        </p:nvPicPr>
        <p:blipFill rotWithShape="1">
          <a:blip r:embed="rId5">
            <a:alphaModFix/>
          </a:blip>
          <a:srcRect l="7969" t="8121" r="53827" b="59586"/>
          <a:stretch/>
        </p:blipFill>
        <p:spPr>
          <a:xfrm>
            <a:off x="4282446" y="493181"/>
            <a:ext cx="2294701" cy="99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Basics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4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Sample Space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Measure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Space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Conditional Probability &amp; Independence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5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516725" y="1329250"/>
            <a:ext cx="7719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Conditional probability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itter"/>
              <a:buChar char="○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If we know Event B is true, what is the probability of Event A occurring?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r="16520" b="49929"/>
          <a:stretch/>
        </p:blipFill>
        <p:spPr>
          <a:xfrm>
            <a:off x="3251375" y="2563950"/>
            <a:ext cx="2250300" cy="5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1574" t="49542" b="6508"/>
          <a:stretch/>
        </p:blipFill>
        <p:spPr>
          <a:xfrm>
            <a:off x="3060125" y="3861025"/>
            <a:ext cx="2632800" cy="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516725" y="3158050"/>
            <a:ext cx="7719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Bayes Rule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0" name="Google Shape;80;p15"/>
          <p:cNvSpPr/>
          <p:nvPr/>
        </p:nvSpPr>
        <p:spPr>
          <a:xfrm rot="-5400000">
            <a:off x="3545673" y="4092475"/>
            <a:ext cx="67200" cy="7869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 rot="-5400000" flipH="1">
            <a:off x="4669525" y="3468775"/>
            <a:ext cx="72000" cy="5937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098250" y="333602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likelihood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101225" y="4542925"/>
            <a:ext cx="95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posterior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4" name="Google Shape;84;p15"/>
          <p:cNvSpPr/>
          <p:nvPr/>
        </p:nvSpPr>
        <p:spPr>
          <a:xfrm rot="-5400000" flipH="1">
            <a:off x="5282750" y="3547975"/>
            <a:ext cx="72000" cy="4353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002375" y="3336025"/>
            <a:ext cx="6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prior</a:t>
            </a:r>
            <a:endParaRPr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119300" y="3861025"/>
            <a:ext cx="19281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Assume P(B) &gt; 0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Bayes Rule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6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Joint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Marginal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Conditional PMF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Total Probability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l="7835" t="8828" r="54531" b="67084"/>
          <a:stretch/>
        </p:blipFill>
        <p:spPr>
          <a:xfrm>
            <a:off x="4502950" y="3238475"/>
            <a:ext cx="3441226" cy="12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Probability Basics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7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16725" y="1601825"/>
            <a:ext cx="79734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Discrete Random Variable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Cumulative distribution function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itter"/>
              <a:buChar char="●"/>
            </a:pPr>
            <a:r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Probability distribution function/probability mass function</a:t>
            </a:r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Frames and Transformations</a:t>
            </a:r>
            <a:endParaRPr i="1" dirty="0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8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889353" y="1625881"/>
            <a:ext cx="3075294" cy="2821579"/>
            <a:chOff x="584575" y="1457775"/>
            <a:chExt cx="3640263" cy="3423000"/>
          </a:xfrm>
        </p:grpSpPr>
        <p:pic>
          <p:nvPicPr>
            <p:cNvPr id="112" name="Google Shape;112;p18"/>
            <p:cNvPicPr preferRelativeResize="0"/>
            <p:nvPr/>
          </p:nvPicPr>
          <p:blipFill rotWithShape="1">
            <a:blip r:embed="rId3">
              <a:alphaModFix amt="71000"/>
            </a:blip>
            <a:srcRect l="1831" t="1794" r="1240" b="1707"/>
            <a:stretch/>
          </p:blipFill>
          <p:spPr>
            <a:xfrm>
              <a:off x="584575" y="1494150"/>
              <a:ext cx="3595024" cy="3368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" name="Google Shape;113;p18"/>
            <p:cNvCxnSpPr/>
            <p:nvPr/>
          </p:nvCxnSpPr>
          <p:spPr>
            <a:xfrm rot="10800000">
              <a:off x="593625" y="1457775"/>
              <a:ext cx="0" cy="3405000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18"/>
            <p:cNvCxnSpPr/>
            <p:nvPr/>
          </p:nvCxnSpPr>
          <p:spPr>
            <a:xfrm>
              <a:off x="602638" y="4862775"/>
              <a:ext cx="3622200" cy="18000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18"/>
            <p:cNvSpPr/>
            <p:nvPr/>
          </p:nvSpPr>
          <p:spPr>
            <a:xfrm rot="3382971">
              <a:off x="1254894" y="3426448"/>
              <a:ext cx="392312" cy="618464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16" name="Google Shape;116;p18"/>
          <p:cNvSpPr/>
          <p:nvPr/>
        </p:nvSpPr>
        <p:spPr>
          <a:xfrm>
            <a:off x="836650" y="4334500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801500" y="4351975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1142250" y="4486300"/>
            <a:ext cx="256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Red - global frame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03300" y="4486300"/>
            <a:ext cx="256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Yellow - robot frame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4871717" y="1334033"/>
            <a:ext cx="3432666" cy="3106076"/>
            <a:chOff x="4871717" y="1334033"/>
            <a:chExt cx="3432666" cy="3106076"/>
          </a:xfrm>
        </p:grpSpPr>
        <p:cxnSp>
          <p:nvCxnSpPr>
            <p:cNvPr id="121" name="Google Shape;121;p18"/>
            <p:cNvCxnSpPr/>
            <p:nvPr/>
          </p:nvCxnSpPr>
          <p:spPr>
            <a:xfrm>
              <a:off x="4887975" y="4425302"/>
              <a:ext cx="3260342" cy="14807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22" name="Google Shape;122;p18"/>
            <p:cNvPicPr preferRelativeResize="0"/>
            <p:nvPr/>
          </p:nvPicPr>
          <p:blipFill rotWithShape="1">
            <a:blip r:embed="rId3">
              <a:alphaModFix amt="50000"/>
            </a:blip>
            <a:srcRect l="1831" t="1794" r="1240" b="1707"/>
            <a:stretch/>
          </p:blipFill>
          <p:spPr>
            <a:xfrm>
              <a:off x="4871717" y="1654271"/>
              <a:ext cx="3235881" cy="27710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" name="Google Shape;123;p18"/>
            <p:cNvCxnSpPr/>
            <p:nvPr/>
          </p:nvCxnSpPr>
          <p:spPr>
            <a:xfrm rot="10800000">
              <a:off x="4879863" y="1624349"/>
              <a:ext cx="0" cy="2800953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" name="Google Shape;124;p18"/>
            <p:cNvSpPr/>
            <p:nvPr/>
          </p:nvSpPr>
          <p:spPr>
            <a:xfrm rot="3237923">
              <a:off x="5461073" y="3234334"/>
              <a:ext cx="332331" cy="542447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 amt="63000"/>
            </a:blip>
            <a:srcRect l="16950" t="31114" r="8445" b="1712"/>
            <a:stretch/>
          </p:blipFill>
          <p:spPr>
            <a:xfrm rot="3215873">
              <a:off x="5560477" y="1789086"/>
              <a:ext cx="2345517" cy="20556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18"/>
            <p:cNvCxnSpPr>
              <a:stCxn id="124" idx="0"/>
            </p:cNvCxnSpPr>
            <p:nvPr/>
          </p:nvCxnSpPr>
          <p:spPr>
            <a:xfrm rot="10800000" flipH="1">
              <a:off x="5859059" y="2190269"/>
              <a:ext cx="1901700" cy="11745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7" name="Google Shape;127;p18"/>
            <p:cNvCxnSpPr>
              <a:stCxn id="125" idx="2"/>
            </p:cNvCxnSpPr>
            <p:nvPr/>
          </p:nvCxnSpPr>
          <p:spPr>
            <a:xfrm>
              <a:off x="5858061" y="3355832"/>
              <a:ext cx="708600" cy="9258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8" name="Google Shape;128;p18"/>
          <p:cNvSpPr txBox="1"/>
          <p:nvPr/>
        </p:nvSpPr>
        <p:spPr>
          <a:xfrm>
            <a:off x="287950" y="42310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(0,0)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784225" y="3296925"/>
            <a:ext cx="153600" cy="15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350475" y="30551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(0,0)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4801500" y="4351975"/>
            <a:ext cx="153600" cy="151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516725" y="292625"/>
            <a:ext cx="75858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  <a:latin typeface="Pridi"/>
                <a:ea typeface="Pridi"/>
                <a:cs typeface="Pridi"/>
                <a:sym typeface="Pridi"/>
              </a:rPr>
              <a:t>Frames and Transformations</a:t>
            </a:r>
            <a:endParaRPr i="1">
              <a:solidFill>
                <a:schemeClr val="tx1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 rot="10800000" flipH="1">
            <a:off x="516725" y="1251350"/>
            <a:ext cx="8152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490250" y="45286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9</a:t>
            </a:fld>
            <a:endParaRPr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663350" y="1531508"/>
            <a:ext cx="3502883" cy="3169742"/>
            <a:chOff x="4801500" y="1334033"/>
            <a:chExt cx="3502883" cy="3169742"/>
          </a:xfrm>
        </p:grpSpPr>
        <p:pic>
          <p:nvPicPr>
            <p:cNvPr id="140" name="Google Shape;140;p19"/>
            <p:cNvPicPr preferRelativeResize="0"/>
            <p:nvPr/>
          </p:nvPicPr>
          <p:blipFill rotWithShape="1">
            <a:blip r:embed="rId3">
              <a:alphaModFix amt="50000"/>
            </a:blip>
            <a:srcRect l="1831" t="1794" r="1240" b="1707"/>
            <a:stretch/>
          </p:blipFill>
          <p:spPr>
            <a:xfrm>
              <a:off x="4871717" y="1654271"/>
              <a:ext cx="3235881" cy="27710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Google Shape;141;p19"/>
            <p:cNvCxnSpPr/>
            <p:nvPr/>
          </p:nvCxnSpPr>
          <p:spPr>
            <a:xfrm rot="10800000">
              <a:off x="4879863" y="1624349"/>
              <a:ext cx="0" cy="2800953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19"/>
            <p:cNvCxnSpPr/>
            <p:nvPr/>
          </p:nvCxnSpPr>
          <p:spPr>
            <a:xfrm>
              <a:off x="4887975" y="4425302"/>
              <a:ext cx="3260342" cy="14807"/>
            </a:xfrm>
            <a:prstGeom prst="straightConnector1">
              <a:avLst/>
            </a:prstGeom>
            <a:noFill/>
            <a:ln w="38100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" name="Google Shape;143;p19"/>
            <p:cNvSpPr/>
            <p:nvPr/>
          </p:nvSpPr>
          <p:spPr>
            <a:xfrm>
              <a:off x="4801500" y="4351975"/>
              <a:ext cx="153600" cy="1518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5162089" y="1334033"/>
              <a:ext cx="3142293" cy="3098799"/>
              <a:chOff x="5162089" y="1334033"/>
              <a:chExt cx="3142293" cy="3098799"/>
            </a:xfrm>
          </p:grpSpPr>
          <p:sp>
            <p:nvSpPr>
              <p:cNvPr id="145" name="Google Shape;145;p19"/>
              <p:cNvSpPr/>
              <p:nvPr/>
            </p:nvSpPr>
            <p:spPr>
              <a:xfrm rot="3237923">
                <a:off x="5461073" y="3234334"/>
                <a:ext cx="332331" cy="542447"/>
              </a:xfrm>
              <a:prstGeom prst="triangl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pic>
            <p:nvPicPr>
              <p:cNvPr id="146" name="Google Shape;146;p19"/>
              <p:cNvPicPr preferRelativeResize="0"/>
              <p:nvPr/>
            </p:nvPicPr>
            <p:blipFill rotWithShape="1">
              <a:blip r:embed="rId3">
                <a:alphaModFix amt="63000"/>
              </a:blip>
              <a:srcRect l="16950" t="31114" r="8445" b="1712"/>
              <a:stretch/>
            </p:blipFill>
            <p:spPr>
              <a:xfrm rot="3215873">
                <a:off x="5560477" y="1789086"/>
                <a:ext cx="2345517" cy="205561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7" name="Google Shape;147;p19"/>
              <p:cNvCxnSpPr>
                <a:stCxn id="145" idx="0"/>
              </p:cNvCxnSpPr>
              <p:nvPr/>
            </p:nvCxnSpPr>
            <p:spPr>
              <a:xfrm rot="10800000" flipH="1">
                <a:off x="5859059" y="2001569"/>
                <a:ext cx="2232900" cy="1363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8" name="Google Shape;148;p19"/>
              <p:cNvCxnSpPr>
                <a:stCxn id="146" idx="2"/>
              </p:cNvCxnSpPr>
              <p:nvPr/>
            </p:nvCxnSpPr>
            <p:spPr>
              <a:xfrm>
                <a:off x="5858061" y="3355832"/>
                <a:ext cx="810000" cy="1077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49" name="Google Shape;149;p19"/>
              <p:cNvSpPr/>
              <p:nvPr/>
            </p:nvSpPr>
            <p:spPr>
              <a:xfrm>
                <a:off x="5784225" y="3296925"/>
                <a:ext cx="153600" cy="151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50" name="Google Shape;150;p19"/>
          <p:cNvCxnSpPr>
            <a:stCxn id="143" idx="3"/>
            <a:endCxn id="149" idx="7"/>
          </p:cNvCxnSpPr>
          <p:nvPr/>
        </p:nvCxnSpPr>
        <p:spPr>
          <a:xfrm rot="10800000" flipH="1">
            <a:off x="685844" y="3516519"/>
            <a:ext cx="1091400" cy="1162500"/>
          </a:xfrm>
          <a:prstGeom prst="straightConnector1">
            <a:avLst/>
          </a:prstGeom>
          <a:noFill/>
          <a:ln w="38100" cap="flat" cmpd="sng">
            <a:solidFill>
              <a:srgbClr val="6FD6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9"/>
          <p:cNvCxnSpPr/>
          <p:nvPr/>
        </p:nvCxnSpPr>
        <p:spPr>
          <a:xfrm rot="10800000" flipH="1">
            <a:off x="1731850" y="3554625"/>
            <a:ext cx="2393400" cy="10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/>
          <p:nvPr/>
        </p:nvSpPr>
        <p:spPr>
          <a:xfrm rot="4581254">
            <a:off x="1735736" y="3176323"/>
            <a:ext cx="1078338" cy="1106204"/>
          </a:xfrm>
          <a:prstGeom prst="arc">
            <a:avLst>
              <a:gd name="adj1" fmla="val 16200000"/>
              <a:gd name="adj2" fmla="val 654534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 rot="300864">
            <a:off x="2303009" y="4120126"/>
            <a:ext cx="233393" cy="161716"/>
          </a:xfrm>
          <a:prstGeom prst="triangle">
            <a:avLst>
              <a:gd name="adj" fmla="val 7307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136075" y="4110225"/>
            <a:ext cx="753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&lt;a,b&gt;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2738325" y="411022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Angle θ</a:t>
            </a:r>
            <a:endParaRPr sz="1200" b="1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813" y="2633192"/>
            <a:ext cx="4054975" cy="96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7913225" y="2746800"/>
            <a:ext cx="386100" cy="718200"/>
          </a:xfrm>
          <a:prstGeom prst="rect">
            <a:avLst/>
          </a:prstGeom>
          <a:solidFill>
            <a:srgbClr val="6FD641">
              <a:alpha val="45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273950" y="2757275"/>
            <a:ext cx="2010900" cy="718200"/>
          </a:xfrm>
          <a:prstGeom prst="rect">
            <a:avLst/>
          </a:prstGeom>
          <a:solidFill>
            <a:srgbClr val="64FFDA">
              <a:alpha val="38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7284850" y="2757275"/>
            <a:ext cx="386100" cy="718200"/>
          </a:xfrm>
          <a:prstGeom prst="rect">
            <a:avLst/>
          </a:prstGeom>
          <a:solidFill>
            <a:srgbClr val="FFD966">
              <a:alpha val="49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618475" y="2757275"/>
            <a:ext cx="386100" cy="718200"/>
          </a:xfrm>
          <a:prstGeom prst="rect">
            <a:avLst/>
          </a:prstGeom>
          <a:solidFill>
            <a:srgbClr val="EA9999">
              <a:alpha val="50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5273950" y="2239600"/>
            <a:ext cx="201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2D Rotational Matrix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330875" y="1569938"/>
            <a:ext cx="147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Translational Vector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63" name="Google Shape;163;p19"/>
          <p:cNvCxnSpPr/>
          <p:nvPr/>
        </p:nvCxnSpPr>
        <p:spPr>
          <a:xfrm>
            <a:off x="8056850" y="21812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19"/>
          <p:cNvSpPr txBox="1"/>
          <p:nvPr/>
        </p:nvSpPr>
        <p:spPr>
          <a:xfrm>
            <a:off x="4447925" y="3993225"/>
            <a:ext cx="164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in global frame (output)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782050" y="3993225"/>
            <a:ext cx="17082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solidFill>
                  <a:schemeClr val="tx1"/>
                </a:solidFill>
                <a:latin typeface="Bitter"/>
                <a:ea typeface="Bitter"/>
                <a:cs typeface="Bitter"/>
                <a:sym typeface="Bitter"/>
              </a:rPr>
              <a:t>Vector in robot frame (input)</a:t>
            </a:r>
            <a:endParaRPr sz="1500" u="none" strike="noStrike" cap="none">
              <a:solidFill>
                <a:schemeClr val="tx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7473400" y="36969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4807025" y="3696975"/>
            <a:ext cx="9000" cy="35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Blue &amp; Gold">
      <a:dk1>
        <a:srgbClr val="182B48"/>
      </a:dk1>
      <a:lt1>
        <a:srgbClr val="FFCC00"/>
      </a:lt1>
      <a:dk2>
        <a:srgbClr val="182B48"/>
      </a:dk2>
      <a:lt2>
        <a:srgbClr val="FEFFFF"/>
      </a:lt2>
      <a:accent1>
        <a:srgbClr val="00629B"/>
      </a:accent1>
      <a:accent2>
        <a:srgbClr val="FFCC00"/>
      </a:accent2>
      <a:accent3>
        <a:srgbClr val="182B48"/>
      </a:accent3>
      <a:accent4>
        <a:srgbClr val="C59114"/>
      </a:accent4>
      <a:accent5>
        <a:srgbClr val="747578"/>
      </a:accent5>
      <a:accent6>
        <a:srgbClr val="FFCC00"/>
      </a:accent6>
      <a:hlink>
        <a:srgbClr val="00629B"/>
      </a:hlink>
      <a:folHlink>
        <a:srgbClr val="747578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ERL_Template_2023" id="{4D79F217-A5C2-4046-88E3-7FE4E2D929DC}" vid="{34DE9E40-B6EB-492C-9D62-BD1D28E377F7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DAC147C185F439E6BAA407F2B8D33" ma:contentTypeVersion="5" ma:contentTypeDescription="Create a new document." ma:contentTypeScope="" ma:versionID="53846cb84dca447588be3f875a29115d">
  <xsd:schema xmlns:xsd="http://www.w3.org/2001/XMLSchema" xmlns:xs="http://www.w3.org/2001/XMLSchema" xmlns:p="http://schemas.microsoft.com/office/2006/metadata/properties" xmlns:ns3="8f40977a-a3b2-4dd2-80a6-c8b437008b37" targetNamespace="http://schemas.microsoft.com/office/2006/metadata/properties" ma:root="true" ma:fieldsID="91aa606e3c404ab926624a1be3ca34e9" ns3:_="">
    <xsd:import namespace="8f40977a-a3b2-4dd2-80a6-c8b437008b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0977a-a3b2-4dd2-80a6-c8b437008b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465F02-0E90-49B4-8510-2AB2F5B46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40977a-a3b2-4dd2-80a6-c8b437008b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21C200-EBF0-4357-93F1-675BDA4B80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1A6B0C-CF56-48A2-9A23-20F2ED41CC1D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f40977a-a3b2-4dd2-80a6-c8b437008b37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ERL_Template_2023</Template>
  <TotalTime>13</TotalTime>
  <Words>1785</Words>
  <Application>Microsoft Office PowerPoint</Application>
  <PresentationFormat>On-screen Show (16:9)</PresentationFormat>
  <Paragraphs>240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Average</vt:lpstr>
      <vt:lpstr>Bitter</vt:lpstr>
      <vt:lpstr>Calibri</vt:lpstr>
      <vt:lpstr>Pridi</vt:lpstr>
      <vt:lpstr>Pridi Light</vt:lpstr>
      <vt:lpstr>Pridi Medium</vt:lpstr>
      <vt:lpstr>Source Sans 3</vt:lpstr>
      <vt:lpstr>Source Sans 3 Regular</vt:lpstr>
      <vt:lpstr>Teko Medium</vt:lpstr>
      <vt:lpstr>21_BasicWhite</vt:lpstr>
      <vt:lpstr>ERL TITLE</vt:lpstr>
      <vt:lpstr>Contents</vt:lpstr>
      <vt:lpstr>Background</vt:lpstr>
      <vt:lpstr>Probability Basics</vt:lpstr>
      <vt:lpstr>Conditional Probability &amp; Independence</vt:lpstr>
      <vt:lpstr>Bayes Rule</vt:lpstr>
      <vt:lpstr>Probability Basics</vt:lpstr>
      <vt:lpstr>Frames and Transformations</vt:lpstr>
      <vt:lpstr>Frames and Transformations</vt:lpstr>
      <vt:lpstr>Occupancy Grid Mapping</vt:lpstr>
      <vt:lpstr>Occupancy Grid Map Scenario</vt:lpstr>
      <vt:lpstr>Occupancy Grid Map Scenario</vt:lpstr>
      <vt:lpstr>Grid Discretization</vt:lpstr>
      <vt:lpstr>Occupancy Grid Map</vt:lpstr>
      <vt:lpstr>Occupancy Grid Map</vt:lpstr>
      <vt:lpstr>Occupancy Grid Map</vt:lpstr>
      <vt:lpstr>Bayes Rule and Mapping</vt:lpstr>
      <vt:lpstr>Bayes Rule and Mapping Complement</vt:lpstr>
      <vt:lpstr>Mapping and Odds Function</vt:lpstr>
      <vt:lpstr>Mapping and Log-Odds Function</vt:lpstr>
      <vt:lpstr>Mapping and Log-Odds Update</vt:lpstr>
      <vt:lpstr>Inverse Sensor Model Concept</vt:lpstr>
      <vt:lpstr>Inverse Sensor Model (Log-odds Update)</vt:lpstr>
      <vt:lpstr>Occupancy Grid Mapping Summary</vt:lpstr>
      <vt:lpstr>Initial Log-Odds Value</vt:lpstr>
      <vt:lpstr>Implementation</vt:lpstr>
      <vt:lpstr>Probability as Log-Odds</vt:lpstr>
      <vt:lpstr>Bresenham’s Algorithm Introduction</vt:lpstr>
      <vt:lpstr>Bresenham’s Algorithm Intuition</vt:lpstr>
      <vt:lpstr>Bresenham’s Algorithm Scenarios</vt:lpstr>
      <vt:lpstr>Bresenham’s Algorithm</vt:lpstr>
      <vt:lpstr>Bresenham’s Algorithm Notes</vt:lpstr>
      <vt:lpstr>Occupancy Grid Mapping Pseudocode</vt:lpstr>
      <vt:lpstr>Occupancy Grid Mapping Examples</vt:lpstr>
      <vt:lpstr>Occupancy Grid Map</vt:lpstr>
      <vt:lpstr>Occupancy Grid Map Simulation</vt:lpstr>
      <vt:lpstr>Bresenham’s Algorithm</vt:lpstr>
      <vt:lpstr>Sensor Model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Amani, Mani</dc:creator>
  <cp:lastModifiedBy>Amani, Mani</cp:lastModifiedBy>
  <cp:revision>1</cp:revision>
  <dcterms:created xsi:type="dcterms:W3CDTF">2025-05-07T01:34:33Z</dcterms:created>
  <dcterms:modified xsi:type="dcterms:W3CDTF">2025-05-07T01:48:41Z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0x010100EEDDAC147C185F439E6BAA407F2B8D33</vt:lpwstr>
  </property>
</Properties>
</file>